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7"/>
  </p:notesMasterIdLst>
  <p:sldIdLst>
    <p:sldId id="256" r:id="rId2"/>
    <p:sldId id="257" r:id="rId3"/>
    <p:sldId id="261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 varScale="1">
        <p:scale>
          <a:sx n="108" d="100"/>
          <a:sy n="108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E134B-E463-42A4-B8FE-FEF3F2B8E6EC}" type="datetimeFigureOut">
              <a:rPr lang="ru-RU" smtClean="0"/>
              <a:t>22.03.2016</a:t>
            </a:fld>
            <a:endParaRPr lang="ru-RU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ru-RU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E33D0-1A5F-4A8F-9F1F-B5140F7D7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8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E33D0-1A5F-4A8F-9F1F-B5140F7D771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09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ник 10"/>
          <p:cNvSpPr/>
          <p:nvPr/>
        </p:nvSpPr>
        <p:spPr>
          <a:xfrm>
            <a:off x="395536" y="1005691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18288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Combination of Ion Exchange and Solvent Extraction versus Solvent Extraction, a Technical–Economical Comparison</a:t>
            </a:r>
            <a:endParaRPr lang="bg-BG" sz="2000" b="1" dirty="0">
              <a:solidFill>
                <a:srgbClr val="002060"/>
              </a:solidFill>
            </a:endParaRPr>
          </a:p>
          <a:p>
            <a:endParaRPr lang="en-US" sz="1600" dirty="0">
              <a:solidFill>
                <a:srgbClr val="002060"/>
              </a:solidFill>
            </a:endParaRPr>
          </a:p>
          <a:p>
            <a:pPr algn="r"/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G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. 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Savov 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, 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T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Angelov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,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Al.Tsekov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- Iontech Engineering Ltd</a:t>
            </a:r>
          </a:p>
          <a:p>
            <a:pPr algn="r"/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I.Grigorova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,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bg-BG" sz="16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I.Nishkov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- University Of Mining and Geology “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St.Ivan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cs typeface="Times New Roman" pitchFamily="18" charset="0"/>
              </a:rPr>
              <a:t>Rilski</a:t>
            </a:r>
            <a:r>
              <a:rPr lang="en-US" sz="1600" b="1" dirty="0">
                <a:solidFill>
                  <a:srgbClr val="002060"/>
                </a:solidFill>
                <a:cs typeface="Times New Roman" pitchFamily="18" charset="0"/>
              </a:rPr>
              <a:t>”</a:t>
            </a:r>
          </a:p>
          <a:p>
            <a:endParaRPr lang="en-US" sz="1600" b="1" dirty="0">
              <a:solidFill>
                <a:srgbClr val="002060"/>
              </a:solidFill>
            </a:endParaRPr>
          </a:p>
          <a:p>
            <a:endParaRPr lang="en-US" sz="1600" b="1" dirty="0">
              <a:solidFill>
                <a:srgbClr val="002060"/>
              </a:solidFill>
            </a:endParaRPr>
          </a:p>
          <a:p>
            <a:r>
              <a:rPr lang="en-US" sz="1600" b="1" dirty="0">
                <a:solidFill>
                  <a:srgbClr val="002060"/>
                </a:solidFill>
              </a:rPr>
              <a:t>Special acknowledge for excellent technical and technological support to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             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        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           supplier of the ionexchange resin applied  in  the works</a:t>
            </a:r>
          </a:p>
          <a:p>
            <a:endParaRPr lang="en-US" sz="1600" b="1" dirty="0">
              <a:solidFill>
                <a:srgbClr val="002060"/>
              </a:solidFill>
            </a:endParaRPr>
          </a:p>
          <a:p>
            <a:r>
              <a:rPr lang="en-US" sz="1600" b="1" dirty="0">
                <a:solidFill>
                  <a:srgbClr val="002060"/>
                </a:solidFill>
              </a:rPr>
              <a:t>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            supplier of the liquid </a:t>
            </a:r>
            <a:r>
              <a:rPr lang="en-US" sz="1600" b="1" dirty="0" err="1">
                <a:solidFill>
                  <a:srgbClr val="002060"/>
                </a:solidFill>
              </a:rPr>
              <a:t>extractant</a:t>
            </a:r>
            <a:r>
              <a:rPr lang="en-US" sz="1600" b="1" dirty="0">
                <a:solidFill>
                  <a:srgbClr val="002060"/>
                </a:solidFill>
              </a:rPr>
              <a:t>  applied in the works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 University of mining and geology “St. Ivan </a:t>
            </a:r>
            <a:r>
              <a:rPr lang="en-US" sz="1600" b="1" dirty="0" err="1">
                <a:solidFill>
                  <a:srgbClr val="002060"/>
                </a:solidFill>
              </a:rPr>
              <a:t>Rilski</a:t>
            </a:r>
            <a:r>
              <a:rPr lang="en-US" sz="1600" b="1" dirty="0">
                <a:solidFill>
                  <a:srgbClr val="002060"/>
                </a:solidFill>
              </a:rPr>
              <a:t>”  for the collaboration </a:t>
            </a:r>
          </a:p>
          <a:p>
            <a:endParaRPr lang="en-US" sz="1600" b="1" dirty="0">
              <a:solidFill>
                <a:srgbClr val="002060"/>
              </a:solidFill>
            </a:endParaRPr>
          </a:p>
          <a:p>
            <a:r>
              <a:rPr lang="en-US" sz="1600" b="1" dirty="0">
                <a:solidFill>
                  <a:srgbClr val="002060"/>
                </a:solidFill>
              </a:rPr>
              <a:t>           </a:t>
            </a:r>
          </a:p>
          <a:p>
            <a:r>
              <a:rPr lang="en-US" sz="1600" b="1" dirty="0">
                <a:solidFill>
                  <a:srgbClr val="002060"/>
                </a:solidFill>
              </a:rPr>
              <a:t>            IONTECH ENGINEERING for the industrial adaptation of the process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Rectangle 36"/>
          <p:cNvSpPr txBox="1">
            <a:spLocks noChangeArrowheads="1"/>
          </p:cNvSpPr>
          <p:nvPr/>
        </p:nvSpPr>
        <p:spPr>
          <a:xfrm>
            <a:off x="323528" y="293494"/>
            <a:ext cx="8496944" cy="6159842"/>
          </a:xfrm>
          <a:prstGeom prst="rect">
            <a:avLst/>
          </a:prstGeom>
          <a:ln w="635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://lanxess.com/fileadmin/templates/design2/images/logos/lanxes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25716"/>
            <a:ext cx="1080120" cy="4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768" descr="логомг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16" y="5076910"/>
            <a:ext cx="475420" cy="48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61082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77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392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40"/>
          <p:cNvSpPr txBox="1">
            <a:spLocks noChangeArrowheads="1"/>
          </p:cNvSpPr>
          <p:nvPr/>
        </p:nvSpPr>
        <p:spPr>
          <a:xfrm>
            <a:off x="4406756" y="375471"/>
            <a:ext cx="1315002" cy="61206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17" name="Picture 10768" descr="логомгу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435270"/>
            <a:ext cx="475420" cy="4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435270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ogn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80832"/>
            <a:ext cx="1250912" cy="38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6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 txBox="1">
            <a:spLocks noChangeArrowheads="1"/>
          </p:cNvSpPr>
          <p:nvPr/>
        </p:nvSpPr>
        <p:spPr>
          <a:xfrm>
            <a:off x="323528" y="293494"/>
            <a:ext cx="8496944" cy="6159842"/>
          </a:xfrm>
          <a:prstGeom prst="rect">
            <a:avLst/>
          </a:prstGeom>
          <a:ln w="635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7" name="Picture 107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392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40"/>
          <p:cNvSpPr txBox="1">
            <a:spLocks noChangeArrowheads="1"/>
          </p:cNvSpPr>
          <p:nvPr/>
        </p:nvSpPr>
        <p:spPr>
          <a:xfrm>
            <a:off x="463312" y="1052736"/>
            <a:ext cx="4108688" cy="23762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319602">
              <a:buNone/>
              <a:tabLst>
                <a:tab pos="625475" algn="l"/>
              </a:tabLst>
              <a:defRPr/>
            </a:pPr>
            <a:r>
              <a:rPr lang="en-US" sz="1800" b="1" dirty="0"/>
              <a:t>SX/EW process</a:t>
            </a:r>
          </a:p>
          <a:p>
            <a:pPr marL="605790" lvl="1" indent="-285750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400" dirty="0"/>
              <a:t>Well-known technique, used commercially from more than 40 years</a:t>
            </a:r>
          </a:p>
          <a:p>
            <a:pPr marL="605790" lvl="1" indent="-285750" algn="just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400" dirty="0"/>
              <a:t>Advantages - low temperature, recycling of barren solutions, high selectivity, final commercial product </a:t>
            </a:r>
          </a:p>
          <a:p>
            <a:pPr marL="605790" lvl="1" indent="-285750" algn="just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400" dirty="0"/>
              <a:t>Some shortcomings that have several negative impacts.</a:t>
            </a:r>
          </a:p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17" name="Картина 30" descr="Описание: D:\ПУБЛИКАЦИИ\IMPC2012_India\Paper\L-SX-EW-Flowshe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104456" cy="28083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6872711" y="360785"/>
            <a:ext cx="1875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err="1"/>
              <a:t>Motivation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Objectives</a:t>
            </a:r>
            <a:endParaRPr lang="ru-RU" sz="2000" dirty="0"/>
          </a:p>
        </p:txBody>
      </p:sp>
      <p:sp>
        <p:nvSpPr>
          <p:cNvPr id="12" name="Rectangle 40"/>
          <p:cNvSpPr txBox="1">
            <a:spLocks noChangeArrowheads="1"/>
          </p:cNvSpPr>
          <p:nvPr/>
        </p:nvSpPr>
        <p:spPr>
          <a:xfrm>
            <a:off x="4722256" y="1052736"/>
            <a:ext cx="3954200" cy="5328592"/>
          </a:xfrm>
          <a:prstGeom prst="rect">
            <a:avLst/>
          </a:prstGeom>
          <a:gradFill rotWithShape="1">
            <a:gsLst>
              <a:gs pos="0">
                <a:srgbClr val="3366FF">
                  <a:alpha val="51999"/>
                </a:srgbClr>
              </a:gs>
              <a:gs pos="100000">
                <a:schemeClr val="bg1">
                  <a:alpha val="60001"/>
                </a:schemeClr>
              </a:gs>
            </a:gsLst>
            <a:lin ang="16200000" scaled="1"/>
          </a:gradFill>
          <a:ln w="25400">
            <a:noFill/>
            <a:miter lim="800000"/>
            <a:headEnd/>
            <a:tailEnd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600" b="1" dirty="0"/>
              <a:t>Shortcomings of the SX process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600" dirty="0"/>
          </a:p>
          <a:p>
            <a:pPr marL="361950" indent="-361950">
              <a:buFont typeface="Wingdings" pitchFamily="2" charset="2"/>
              <a:buChar char="Ø"/>
              <a:defRPr/>
            </a:pPr>
            <a:r>
              <a:rPr lang="en-US" sz="1400" dirty="0"/>
              <a:t>Solids in the Leach Solution - caused crud generation and thus reduced of  flow capacity of the plant and occasionally caused a plant shutdown. </a:t>
            </a:r>
            <a:endParaRPr lang="ru-RU" sz="1400" dirty="0"/>
          </a:p>
          <a:p>
            <a:pPr marL="361950" indent="-361950">
              <a:buFont typeface="Wingdings" pitchFamily="2" charset="2"/>
              <a:buChar char="Ø"/>
              <a:defRPr/>
            </a:pPr>
            <a:r>
              <a:rPr lang="en-US" sz="1400" dirty="0"/>
              <a:t>Complexity chemical composition of Leach Solution disturb dramatically transfer and may cause destruction of the </a:t>
            </a:r>
            <a:r>
              <a:rPr lang="en-US" sz="1400" dirty="0" err="1"/>
              <a:t>extraktant</a:t>
            </a:r>
            <a:r>
              <a:rPr lang="en-US" sz="1400" dirty="0"/>
              <a:t>. </a:t>
            </a:r>
            <a:endParaRPr lang="ru-RU" sz="1400" dirty="0"/>
          </a:p>
          <a:p>
            <a:pPr marL="361950" indent="-361950">
              <a:buFont typeface="Wingdings" pitchFamily="2" charset="2"/>
              <a:buChar char="Ø"/>
              <a:defRPr/>
            </a:pPr>
            <a:r>
              <a:rPr lang="en-US" sz="1400" dirty="0"/>
              <a:t>Chemicals used in solid liquid separation – flocculants and coagulants may gives lots of sticky crud that may float and move or it may form a gelatinous mass that is very difficult to remove and treat</a:t>
            </a:r>
          </a:p>
          <a:p>
            <a:pPr marL="361950" indent="-361950">
              <a:buFont typeface="Wingdings" pitchFamily="2" charset="2"/>
              <a:buChar char="Ø"/>
              <a:defRPr/>
            </a:pPr>
            <a:r>
              <a:rPr lang="en-US" sz="1400" dirty="0"/>
              <a:t>Variable Copper Concentration in Pregnant Leach Solution will impact production and selectivity</a:t>
            </a:r>
          </a:p>
          <a:p>
            <a:pPr marL="361950" indent="-361950">
              <a:buFont typeface="Wingdings" pitchFamily="2" charset="2"/>
              <a:buChar char="Ø"/>
              <a:defRPr/>
            </a:pPr>
            <a:r>
              <a:rPr lang="en-US" sz="1400" dirty="0"/>
              <a:t>Temperatures of PLS before entering into SX is very critical concerning operating parameters such as phase disengagement, thus affected on production rate and selectivity.</a:t>
            </a:r>
            <a:endParaRPr lang="ru-RU" sz="1400" dirty="0"/>
          </a:p>
        </p:txBody>
      </p:sp>
      <p:sp>
        <p:nvSpPr>
          <p:cNvPr id="19" name="Rectangle 40"/>
          <p:cNvSpPr txBox="1">
            <a:spLocks noChangeArrowheads="1"/>
          </p:cNvSpPr>
          <p:nvPr/>
        </p:nvSpPr>
        <p:spPr>
          <a:xfrm>
            <a:off x="4406756" y="375471"/>
            <a:ext cx="1315002" cy="61206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24" name="Picture 10768" descr="логомг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435270"/>
            <a:ext cx="475420" cy="4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435270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72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 txBox="1">
            <a:spLocks noChangeArrowheads="1"/>
          </p:cNvSpPr>
          <p:nvPr/>
        </p:nvSpPr>
        <p:spPr>
          <a:xfrm>
            <a:off x="323528" y="293494"/>
            <a:ext cx="8496944" cy="6159842"/>
          </a:xfrm>
          <a:prstGeom prst="rect">
            <a:avLst/>
          </a:prstGeom>
          <a:ln w="635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7" name="Picture 107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392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8" descr="http://pa-media.net/old/images/sn/sgradaextrakciaa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3589769"/>
            <a:ext cx="1688504" cy="143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21" y="3589769"/>
            <a:ext cx="4144379" cy="279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2" descr="E:\My Pictures\BUCIM\2011_12\DSCN00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5229200"/>
            <a:ext cx="1623963" cy="143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40"/>
          <p:cNvSpPr txBox="1">
            <a:spLocks noChangeArrowheads="1"/>
          </p:cNvSpPr>
          <p:nvPr/>
        </p:nvSpPr>
        <p:spPr>
          <a:xfrm>
            <a:off x="463312" y="1052737"/>
            <a:ext cx="4108688" cy="237626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319602">
              <a:buNone/>
              <a:tabLst>
                <a:tab pos="625475" algn="l"/>
              </a:tabLst>
              <a:defRPr/>
            </a:pPr>
            <a:r>
              <a:rPr lang="en-US" sz="1800" b="1" dirty="0"/>
              <a:t>IX/SX/EW process</a:t>
            </a:r>
          </a:p>
          <a:p>
            <a:pPr marL="605790" lvl="1" indent="-285750" algn="just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200" dirty="0"/>
              <a:t>IX is widely used mostly in water treatment and metal recovery from low content solutions</a:t>
            </a:r>
          </a:p>
          <a:p>
            <a:pPr marL="605790" lvl="1" indent="-285750" algn="just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200" dirty="0"/>
              <a:t>Combination of Ion Exchange, Solvent Extraction and Electrowinning for the recovery of copper from AMD and low quality PLS</a:t>
            </a:r>
          </a:p>
          <a:p>
            <a:pPr marL="605790" lvl="1" indent="-285750" algn="just" defTabSz="4319602">
              <a:buFont typeface="Wingdings" pitchFamily="2" charset="2"/>
              <a:buChar char="Ø"/>
              <a:tabLst>
                <a:tab pos="625475" algn="l"/>
              </a:tabLst>
              <a:defRPr/>
            </a:pPr>
            <a:r>
              <a:rPr lang="en-US" sz="1200" dirty="0"/>
              <a:t>Simple, energy efficient, environmentally friendly and with high recovery efficiency of the copper</a:t>
            </a:r>
            <a:endParaRPr lang="ru-RU" sz="1200" dirty="0"/>
          </a:p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sp>
        <p:nvSpPr>
          <p:cNvPr id="12" name="Rectangle 40"/>
          <p:cNvSpPr txBox="1">
            <a:spLocks noChangeArrowheads="1"/>
          </p:cNvSpPr>
          <p:nvPr/>
        </p:nvSpPr>
        <p:spPr>
          <a:xfrm>
            <a:off x="4722256" y="1052737"/>
            <a:ext cx="3929403" cy="5329335"/>
          </a:xfrm>
          <a:prstGeom prst="rect">
            <a:avLst/>
          </a:prstGeom>
          <a:gradFill rotWithShape="1">
            <a:gsLst>
              <a:gs pos="0">
                <a:srgbClr val="3366FF">
                  <a:alpha val="51999"/>
                </a:srgbClr>
              </a:gs>
              <a:gs pos="100000">
                <a:schemeClr val="bg1">
                  <a:alpha val="60001"/>
                </a:schemeClr>
              </a:gs>
            </a:gsLst>
            <a:lin ang="16200000" scaled="1"/>
          </a:gradFill>
          <a:ln w="63500">
            <a:noFill/>
            <a:miter lim="800000"/>
            <a:headEnd/>
            <a:tailEnd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600" b="1" dirty="0"/>
              <a:t>Advantages of combining  IX/SX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600" b="1" dirty="0"/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May work solutions with metal concentrations, varying on a broad range as well as for treatment of solutions in the decommissioning of spent copper dumps, acid mine drainage /AMD/ and ammonia etch solutions; 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Operation with very low-graded copper pregnant leach solutions – starting from 1,5 to 0,1 g/l copper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Reducing of large ponds for pre-filtration of the PLS 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Properly work at intensive rainfalls and with turbid solutions and containing large quantities of suspended solids; 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Winter operation of facilities without troubles;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1400" dirty="0"/>
              <a:t>Strongly reduces organic losses and crud formation;</a:t>
            </a:r>
          </a:p>
        </p:txBody>
      </p:sp>
      <p:sp>
        <p:nvSpPr>
          <p:cNvPr id="15" name="Текстово поле 14"/>
          <p:cNvSpPr txBox="1"/>
          <p:nvPr/>
        </p:nvSpPr>
        <p:spPr>
          <a:xfrm>
            <a:off x="6872711" y="360785"/>
            <a:ext cx="1875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err="1"/>
              <a:t>Developped</a:t>
            </a:r>
            <a:r>
              <a:rPr lang="en-US" sz="2000" dirty="0"/>
              <a:t> Process </a:t>
            </a:r>
            <a:endParaRPr lang="ru-RU" sz="2000" dirty="0"/>
          </a:p>
        </p:txBody>
      </p:sp>
      <p:sp>
        <p:nvSpPr>
          <p:cNvPr id="18" name="Rectangle 40"/>
          <p:cNvSpPr txBox="1">
            <a:spLocks noChangeArrowheads="1"/>
          </p:cNvSpPr>
          <p:nvPr/>
        </p:nvSpPr>
        <p:spPr>
          <a:xfrm>
            <a:off x="4406756" y="375471"/>
            <a:ext cx="1315002" cy="61206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19" name="Picture 10768" descr="логомг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435270"/>
            <a:ext cx="475420" cy="4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435270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28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1"/>
          <p:cNvSpPr>
            <a:spLocks noChangeArrowheads="1"/>
          </p:cNvSpPr>
          <p:nvPr/>
        </p:nvSpPr>
        <p:spPr bwMode="auto">
          <a:xfrm>
            <a:off x="406400" y="1175743"/>
            <a:ext cx="3939212" cy="1029121"/>
          </a:xfrm>
          <a:prstGeom prst="rect">
            <a:avLst/>
          </a:prstGeom>
          <a:gradFill rotWithShape="1">
            <a:gsLst>
              <a:gs pos="0">
                <a:srgbClr val="3366FF">
                  <a:alpha val="51999"/>
                </a:srgbClr>
              </a:gs>
              <a:gs pos="100000">
                <a:schemeClr val="bg1">
                  <a:alpha val="60001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028" tIns="216014" rIns="432028" bIns="216014"/>
          <a:lstStyle/>
          <a:p>
            <a:pPr algn="ctr"/>
            <a:r>
              <a:rPr lang="en-US" dirty="0"/>
              <a:t>                      </a:t>
            </a:r>
            <a:r>
              <a:rPr lang="en-US" dirty="0" err="1"/>
              <a:t>Asarel</a:t>
            </a:r>
            <a:endParaRPr lang="en-US" dirty="0"/>
          </a:p>
          <a:p>
            <a:pPr algn="ctr"/>
            <a:r>
              <a:rPr lang="en-US" dirty="0"/>
              <a:t>                      L/SX/EW </a:t>
            </a:r>
          </a:p>
          <a:p>
            <a:pPr algn="ctr"/>
            <a:r>
              <a:rPr lang="en-US" dirty="0"/>
              <a:t>                     copper project</a:t>
            </a:r>
            <a:endParaRPr lang="bg-BG" dirty="0"/>
          </a:p>
        </p:txBody>
      </p:sp>
      <p:sp>
        <p:nvSpPr>
          <p:cNvPr id="24" name="Rectangle 51"/>
          <p:cNvSpPr>
            <a:spLocks noChangeArrowheads="1"/>
          </p:cNvSpPr>
          <p:nvPr/>
        </p:nvSpPr>
        <p:spPr bwMode="auto">
          <a:xfrm>
            <a:off x="4654872" y="1175743"/>
            <a:ext cx="3960440" cy="1029121"/>
          </a:xfrm>
          <a:prstGeom prst="rect">
            <a:avLst/>
          </a:prstGeom>
          <a:gradFill rotWithShape="1">
            <a:gsLst>
              <a:gs pos="0">
                <a:srgbClr val="3366FF">
                  <a:alpha val="51999"/>
                </a:srgbClr>
              </a:gs>
              <a:gs pos="100000">
                <a:schemeClr val="bg1">
                  <a:alpha val="60001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028" tIns="216014" rIns="432028" bIns="216014"/>
          <a:lstStyle/>
          <a:p>
            <a:pPr algn="ctr"/>
            <a:r>
              <a:rPr lang="en-US" dirty="0"/>
              <a:t>                        Buchim </a:t>
            </a:r>
          </a:p>
          <a:p>
            <a:pPr algn="ctr"/>
            <a:r>
              <a:rPr lang="en-US" dirty="0"/>
              <a:t>                         L/IX/SX/EW  </a:t>
            </a:r>
          </a:p>
          <a:p>
            <a:pPr algn="ctr"/>
            <a:r>
              <a:rPr lang="en-US" dirty="0"/>
              <a:t>                       copper project</a:t>
            </a:r>
            <a:endParaRPr lang="bg-BG" dirty="0"/>
          </a:p>
        </p:txBody>
      </p:sp>
      <p:sp>
        <p:nvSpPr>
          <p:cNvPr id="4" name="Rectangle 36"/>
          <p:cNvSpPr txBox="1">
            <a:spLocks noChangeArrowheads="1"/>
          </p:cNvSpPr>
          <p:nvPr/>
        </p:nvSpPr>
        <p:spPr>
          <a:xfrm>
            <a:off x="323528" y="293494"/>
            <a:ext cx="8496944" cy="6159842"/>
          </a:xfrm>
          <a:prstGeom prst="rect">
            <a:avLst/>
          </a:prstGeom>
          <a:ln w="635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" name="Текстово поле 1"/>
          <p:cNvSpPr txBox="1"/>
          <p:nvPr/>
        </p:nvSpPr>
        <p:spPr>
          <a:xfrm>
            <a:off x="7027906" y="336138"/>
            <a:ext cx="164827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/>
              <a:t>Industrial </a:t>
            </a:r>
          </a:p>
          <a:p>
            <a:pPr algn="r"/>
            <a:r>
              <a:rPr lang="en-US" sz="2000" dirty="0"/>
              <a:t>applications </a:t>
            </a:r>
            <a:endParaRPr lang="ru-RU" sz="2000" dirty="0"/>
          </a:p>
          <a:p>
            <a:pPr algn="r"/>
            <a:endParaRPr lang="ru-RU" dirty="0"/>
          </a:p>
        </p:txBody>
      </p:sp>
      <p:pic>
        <p:nvPicPr>
          <p:cNvPr id="12" name="Picture 58" descr="http://pa-media.net/old/images/sn/sgradaextrakciaa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175744"/>
            <a:ext cx="1688504" cy="103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2" descr="E:\My Pictures\BUCIM\2011_12\DSCN00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112" y="1199242"/>
            <a:ext cx="1623963" cy="101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7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392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40"/>
          <p:cNvSpPr txBox="1">
            <a:spLocks noChangeArrowheads="1"/>
          </p:cNvSpPr>
          <p:nvPr/>
        </p:nvSpPr>
        <p:spPr>
          <a:xfrm>
            <a:off x="4406756" y="375471"/>
            <a:ext cx="1315002" cy="61206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20" name="Picture 10768" descr="логомгу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435270"/>
            <a:ext cx="475420" cy="4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435270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3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5175032"/>
              </p:ext>
            </p:extLst>
          </p:nvPr>
        </p:nvGraphicFramePr>
        <p:xfrm>
          <a:off x="467544" y="2276872"/>
          <a:ext cx="8208912" cy="40701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54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Process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Operation plant data parameter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Asarel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Bucim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1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Leaching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Almost identical technical</a:t>
                      </a:r>
                      <a:r>
                        <a:rPr lang="en-US" sz="1600" b="1" baseline="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operational parameters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4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4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53">
                <a:tc rowSpan="4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IX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Flow rate of PLS to ion exchange facility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648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/h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First fill ion exchange resin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80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Consumption of ion exchange resin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7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/year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2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Production of concentrated copper regenerant (CCR)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/h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967">
                <a:tc rowSpan="5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SX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Flow rate of PLS(CCR) to SX facility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422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/h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/h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First fill SX diluent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440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60m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Consumption of SX diluent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140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/year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38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/year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First fill SX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extractant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15m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Consumption of SX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extractant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10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/year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4m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/year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3618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EW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Almost identical technical</a:t>
                      </a:r>
                      <a:r>
                        <a:rPr lang="en-US" sz="1600" b="1" baseline="0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operational parameters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4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4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967">
                <a:tc rowSpan="2"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Overall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Maximal Copper cathodes production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2000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tpy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2400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</a:rPr>
                        <a:t>tpy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Buildings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3000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effectLst/>
                        </a:rPr>
                        <a:t>1500 m</a:t>
                      </a:r>
                      <a:r>
                        <a:rPr lang="en-US" sz="1600" b="1" baseline="30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896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 txBox="1">
            <a:spLocks noChangeArrowheads="1"/>
          </p:cNvSpPr>
          <p:nvPr/>
        </p:nvSpPr>
        <p:spPr>
          <a:xfrm>
            <a:off x="323528" y="293494"/>
            <a:ext cx="8496944" cy="6159842"/>
          </a:xfrm>
          <a:prstGeom prst="rect">
            <a:avLst/>
          </a:prstGeom>
          <a:ln w="635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2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82880" indent="0" algn="ctr">
              <a:buNone/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0" name="Rectangle 40"/>
          <p:cNvSpPr txBox="1">
            <a:spLocks noChangeArrowheads="1"/>
          </p:cNvSpPr>
          <p:nvPr/>
        </p:nvSpPr>
        <p:spPr>
          <a:xfrm>
            <a:off x="467544" y="3457332"/>
            <a:ext cx="3168352" cy="1843875"/>
          </a:xfrm>
          <a:prstGeom prst="rect">
            <a:avLst/>
          </a:prstGeom>
          <a:gradFill flip="none" rotWithShape="1">
            <a:gsLst>
              <a:gs pos="0">
                <a:srgbClr val="3366FF">
                  <a:alpha val="51999"/>
                </a:srgbClr>
              </a:gs>
              <a:gs pos="56000">
                <a:schemeClr val="bg1">
                  <a:alpha val="60001"/>
                </a:schemeClr>
              </a:gs>
            </a:gsLst>
            <a:lin ang="16200000" scaled="1"/>
            <a:tileRect/>
          </a:gradFill>
          <a:ln w="63500">
            <a:noFill/>
            <a:miter lim="800000"/>
            <a:headEnd/>
            <a:tailEnd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en-US" sz="10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1600" b="1" dirty="0">
                <a:solidFill>
                  <a:srgbClr val="002060"/>
                </a:solidFill>
              </a:rPr>
              <a:t>          Iontech Engineering ltd.</a:t>
            </a:r>
          </a:p>
          <a:p>
            <a:pPr>
              <a:buFont typeface="Wingdings" pitchFamily="2" charset="2"/>
              <a:buNone/>
            </a:pPr>
            <a:r>
              <a:rPr lang="en-US" sz="1200" b="1" dirty="0">
                <a:solidFill>
                  <a:srgbClr val="002060"/>
                </a:solidFill>
              </a:rPr>
              <a:t>BULGARIA, 1113 SOFIA, </a:t>
            </a:r>
          </a:p>
          <a:p>
            <a:pPr>
              <a:buFont typeface="Wingdings" pitchFamily="2" charset="2"/>
              <a:buNone/>
            </a:pPr>
            <a:r>
              <a:rPr lang="en-US" sz="1200" b="1" dirty="0">
                <a:solidFill>
                  <a:srgbClr val="002060"/>
                </a:solidFill>
              </a:rPr>
              <a:t>20 “Fr. Joliot Curie” street </a:t>
            </a:r>
          </a:p>
          <a:p>
            <a:pPr>
              <a:buFont typeface="Wingdings" pitchFamily="2" charset="2"/>
              <a:buNone/>
            </a:pPr>
            <a:r>
              <a:rPr lang="en-US" sz="1200" b="1" dirty="0">
                <a:solidFill>
                  <a:srgbClr val="002060"/>
                </a:solidFill>
              </a:rPr>
              <a:t>Tel: +35928164431</a:t>
            </a:r>
          </a:p>
          <a:p>
            <a:pPr>
              <a:buFont typeface="Wingdings" pitchFamily="2" charset="2"/>
              <a:buNone/>
            </a:pPr>
            <a:r>
              <a:rPr lang="en-US" sz="1200" b="1" dirty="0">
                <a:solidFill>
                  <a:srgbClr val="002060"/>
                </a:solidFill>
              </a:rPr>
              <a:t>e-mail: office@iontech.bg</a:t>
            </a:r>
          </a:p>
          <a:p>
            <a:pPr>
              <a:buNone/>
            </a:pPr>
            <a:r>
              <a:rPr lang="en-US" sz="1200" b="1" dirty="0">
                <a:solidFill>
                  <a:srgbClr val="002060"/>
                </a:solidFill>
              </a:rPr>
              <a:t>www.iontech.bg</a:t>
            </a:r>
          </a:p>
        </p:txBody>
      </p:sp>
      <p:pic>
        <p:nvPicPr>
          <p:cNvPr id="21" name="Picture 1" descr="H:\Buchim\Buchim 28.08.11\DSCI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052736"/>
            <a:ext cx="3168351" cy="2404596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0"/>
          <p:cNvSpPr txBox="1">
            <a:spLocks noChangeArrowheads="1"/>
          </p:cNvSpPr>
          <p:nvPr/>
        </p:nvSpPr>
        <p:spPr>
          <a:xfrm>
            <a:off x="3851919" y="1052736"/>
            <a:ext cx="4822075" cy="4248472"/>
          </a:xfrm>
          <a:prstGeom prst="rect">
            <a:avLst/>
          </a:prstGeom>
          <a:gradFill>
            <a:gsLst>
              <a:gs pos="0">
                <a:srgbClr val="3366FF">
                  <a:alpha val="51999"/>
                </a:srgbClr>
              </a:gs>
              <a:gs pos="100000">
                <a:schemeClr val="bg1">
                  <a:alpha val="60001"/>
                </a:schemeClr>
              </a:gs>
            </a:gsLst>
            <a:lin ang="16200000" scaled="1"/>
          </a:gradFill>
          <a:ln w="63500">
            <a:noFill/>
            <a:miter lim="800000"/>
            <a:headEnd/>
            <a:tailEnd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The paper has briefly described the application and key findings of a novel hydrometallurgical process, which uses combination of Leaching, Ion Exchange, Solvent Extraction and Electrowinning for the recovery of copper from AMD and low quality PLS. </a:t>
            </a:r>
            <a:endParaRPr lang="ru-RU" sz="1400" dirty="0"/>
          </a:p>
          <a:p>
            <a:r>
              <a:rPr lang="en-US" sz="1400" dirty="0"/>
              <a:t>The process described is simple, energy efficient, environmentally friendly and with high recovery efficiency of the copper. </a:t>
            </a:r>
          </a:p>
          <a:p>
            <a:r>
              <a:rPr lang="en-US" sz="1400" dirty="0"/>
              <a:t>It was applied industrially proven equipment and facility disposition.</a:t>
            </a:r>
            <a:endParaRPr lang="ru-RU" sz="1400" dirty="0"/>
          </a:p>
          <a:p>
            <a:r>
              <a:rPr lang="en-US" sz="1400" dirty="0"/>
              <a:t>The project design decided operational management of Pregnant Leaching Solutions, Acidic Mine Drainage coming from old dumps and other contaminated water in the mining area. </a:t>
            </a:r>
            <a:endParaRPr lang="ru-RU" sz="1400" dirty="0"/>
          </a:p>
          <a:p>
            <a:r>
              <a:rPr lang="en-US" sz="1400" dirty="0"/>
              <a:t>Project is designed with proven economical effect for copper recovery, both from old dump, and new mined oxide copper ore, which is unsuitable for conventional flotation treatment.</a:t>
            </a:r>
            <a:endParaRPr lang="ru-RU" sz="1400" dirty="0"/>
          </a:p>
        </p:txBody>
      </p:sp>
      <p:sp>
        <p:nvSpPr>
          <p:cNvPr id="32" name="Текстово поле 31"/>
          <p:cNvSpPr txBox="1"/>
          <p:nvPr/>
        </p:nvSpPr>
        <p:spPr>
          <a:xfrm>
            <a:off x="6516216" y="336138"/>
            <a:ext cx="2157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err="1"/>
              <a:t>Summary</a:t>
            </a:r>
            <a:r>
              <a:rPr lang="ru-RU" sz="2000" dirty="0"/>
              <a:t> </a:t>
            </a:r>
            <a:r>
              <a:rPr lang="ru-RU" sz="2000" dirty="0" err="1"/>
              <a:t>and</a:t>
            </a:r>
            <a:r>
              <a:rPr lang="ru-RU" sz="2000" dirty="0"/>
              <a:t> </a:t>
            </a:r>
            <a:r>
              <a:rPr lang="ru-RU" sz="2000" dirty="0" err="1"/>
              <a:t>Conclusions</a:t>
            </a:r>
            <a:endParaRPr lang="ru-RU" sz="2000" dirty="0"/>
          </a:p>
        </p:txBody>
      </p:sp>
      <p:pic>
        <p:nvPicPr>
          <p:cNvPr id="33" name="Picture 107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9392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40"/>
          <p:cNvSpPr txBox="1">
            <a:spLocks noChangeArrowheads="1"/>
          </p:cNvSpPr>
          <p:nvPr/>
        </p:nvSpPr>
        <p:spPr>
          <a:xfrm>
            <a:off x="4406756" y="375471"/>
            <a:ext cx="1315002" cy="61206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alpha val="60001"/>
                </a:schemeClr>
              </a:gs>
            </a:gsLst>
            <a:lin ang="16200000" scaled="1"/>
            <a:tileRect/>
          </a:gradFill>
          <a:ln w="25400">
            <a:noFill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619425" algn="just" defTabSz="4319602">
              <a:buFont typeface="Wingdings" pitchFamily="2" charset="2"/>
              <a:buNone/>
              <a:defRPr/>
            </a:pPr>
            <a:endParaRPr lang="bg-BG" sz="2400" dirty="0"/>
          </a:p>
        </p:txBody>
      </p:sp>
      <p:pic>
        <p:nvPicPr>
          <p:cNvPr id="35" name="Picture 10768" descr="логомг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435270"/>
            <a:ext cx="475420" cy="46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435270"/>
            <a:ext cx="493916" cy="46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57332"/>
            <a:ext cx="593775" cy="55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40"/>
          <p:cNvSpPr txBox="1">
            <a:spLocks noChangeArrowheads="1"/>
          </p:cNvSpPr>
          <p:nvPr/>
        </p:nvSpPr>
        <p:spPr>
          <a:xfrm>
            <a:off x="467546" y="5373216"/>
            <a:ext cx="8206448" cy="1030050"/>
          </a:xfrm>
          <a:prstGeom prst="rect">
            <a:avLst/>
          </a:prstGeom>
          <a:gradFill flip="none" rotWithShape="1">
            <a:gsLst>
              <a:gs pos="0">
                <a:srgbClr val="3366FF">
                  <a:alpha val="51999"/>
                </a:srgbClr>
              </a:gs>
              <a:gs pos="56000">
                <a:schemeClr val="bg1">
                  <a:alpha val="60001"/>
                </a:schemeClr>
              </a:gs>
            </a:gsLst>
            <a:lin ang="5400000" scaled="1"/>
            <a:tileRect/>
          </a:gradFill>
          <a:ln w="63500">
            <a:noFill/>
            <a:miter lim="800000"/>
            <a:headEnd/>
            <a:tailEnd/>
          </a:ln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b="1" dirty="0">
                <a:solidFill>
                  <a:srgbClr val="002060"/>
                </a:solidFill>
              </a:rPr>
              <a:t>For detailed information and questions please revert to the poster session and contacts details of authors.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sz="1800" b="1" dirty="0">
                <a:solidFill>
                  <a:srgbClr val="002060"/>
                </a:solidFill>
              </a:rPr>
              <a:t>Thank you for your attention !!!</a:t>
            </a:r>
          </a:p>
        </p:txBody>
      </p:sp>
    </p:spTree>
    <p:extLst>
      <p:ext uri="{BB962C8B-B14F-4D97-AF65-F5344CB8AC3E}">
        <p14:creationId xmlns:p14="http://schemas.microsoft.com/office/powerpoint/2010/main" val="1732272935"/>
      </p:ext>
    </p:extLst>
  </p:cSld>
  <p:clrMapOvr>
    <a:masterClrMapping/>
  </p:clrMapOvr>
</p:sld>
</file>

<file path=ppt/theme/theme1.xml><?xml version="1.0" encoding="utf-8"?>
<a:theme xmlns:a="http://schemas.openxmlformats.org/drawingml/2006/main" name="Попътна струя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1020</TotalTime>
  <Words>677</Words>
  <Application>Microsoft Office PowerPoint</Application>
  <PresentationFormat>Презентация на цял екран (4:3)</PresentationFormat>
  <Paragraphs>117</Paragraphs>
  <Slides>5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5</vt:i4>
      </vt:variant>
    </vt:vector>
  </HeadingPairs>
  <TitlesOfParts>
    <vt:vector size="12" baseType="lpstr">
      <vt:lpstr>Arial</vt:lpstr>
      <vt:lpstr>Calibri</vt:lpstr>
      <vt:lpstr>Georgia</vt:lpstr>
      <vt:lpstr>Times New Roman</vt:lpstr>
      <vt:lpstr>Trebuchet MS</vt:lpstr>
      <vt:lpstr>Wingdings</vt:lpstr>
      <vt:lpstr>Попътна струя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Savov</dc:creator>
  <cp:lastModifiedBy>Димитър Савов</cp:lastModifiedBy>
  <cp:revision>37</cp:revision>
  <dcterms:created xsi:type="dcterms:W3CDTF">2012-09-23T03:03:20Z</dcterms:created>
  <dcterms:modified xsi:type="dcterms:W3CDTF">2016-03-22T09:35:08Z</dcterms:modified>
</cp:coreProperties>
</file>